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Lst>
  <p:sldSz cx="18288000" cy="10287000"/>
  <p:notesSz cx="6858000" cy="9144000"/>
  <p:embeddedFontLst>
    <p:embeddedFont>
      <p:font typeface="Selima" charset="1" panose="020000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Poppins" charset="1" panose="00000500000000000000"/>
      <p:regular r:id="rId11"/>
    </p:embeddedFont>
    <p:embeddedFont>
      <p:font typeface="Poppins Bold" charset="1" panose="00000800000000000000"/>
      <p:regular r:id="rId12"/>
    </p:embeddedFont>
    <p:embeddedFont>
      <p:font typeface="Poppins Italics" charset="1" panose="00000500000000000000"/>
      <p:regular r:id="rId13"/>
    </p:embeddedFont>
    <p:embeddedFont>
      <p:font typeface="Poppins Bold Italics" charset="1" panose="000008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26" Target="slides/slide12.xml" Type="http://schemas.openxmlformats.org/officeDocument/2006/relationships/slide"/><Relationship Id="rId27" Target="slides/slide13.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jpeg" Type="http://schemas.openxmlformats.org/officeDocument/2006/relationships/image"/><Relationship Id="rId11" Target="../media/image11.jpeg" Type="http://schemas.openxmlformats.org/officeDocument/2006/relationships/image"/><Relationship Id="rId12" Target="../media/image12.jpeg" Type="http://schemas.openxmlformats.org/officeDocument/2006/relationships/image"/><Relationship Id="rId13" Target="../media/image13.jpe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jpeg" Type="http://schemas.openxmlformats.org/officeDocument/2006/relationships/image"/><Relationship Id="rId9" Target="../media/image9.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4.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flipH="false" flipV="false">
            <a:off x="0" y="0"/>
            <a:ext cx="18288000" cy="10287000"/>
          </a:xfrm>
          <a:prstGeom prst="rect">
            <a:avLst/>
          </a:prstGeom>
        </p:spPr>
      </p:pic>
      <p:grpSp>
        <p:nvGrpSpPr>
          <p:cNvPr name="Group 3" id="3"/>
          <p:cNvGrpSpPr/>
          <p:nvPr/>
        </p:nvGrpSpPr>
        <p:grpSpPr>
          <a:xfrm rot="0">
            <a:off x="684811" y="607952"/>
            <a:ext cx="2993353" cy="870896"/>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7461777" y="7605853"/>
            <a:ext cx="1652447" cy="1652447"/>
            <a:chOff x="0" y="0"/>
            <a:chExt cx="6350000" cy="6350000"/>
          </a:xfrm>
        </p:grpSpPr>
        <p:sp>
          <p:nvSpPr>
            <p:cNvPr name="Freeform 7" id="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grpSp>
        <p:nvGrpSpPr>
          <p:cNvPr name="Group 8" id="8"/>
          <p:cNvGrpSpPr/>
          <p:nvPr/>
        </p:nvGrpSpPr>
        <p:grpSpPr>
          <a:xfrm rot="0">
            <a:off x="10794148" y="3054715"/>
            <a:ext cx="4177570" cy="4177570"/>
            <a:chOff x="0" y="0"/>
            <a:chExt cx="6350000" cy="6350000"/>
          </a:xfrm>
        </p:grpSpPr>
        <p:sp>
          <p:nvSpPr>
            <p:cNvPr name="Freeform 9" id="9"/>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name="TextBox 10" id="10"/>
          <p:cNvSpPr txBox="true"/>
          <p:nvPr/>
        </p:nvSpPr>
        <p:spPr>
          <a:xfrm rot="0">
            <a:off x="1769807" y="877772"/>
            <a:ext cx="1890833"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CONFUSED YOUTH</a:t>
            </a:r>
          </a:p>
        </p:txBody>
      </p:sp>
      <p:sp>
        <p:nvSpPr>
          <p:cNvPr name="TextBox 11" id="11"/>
          <p:cNvSpPr txBox="true"/>
          <p:nvPr/>
        </p:nvSpPr>
        <p:spPr>
          <a:xfrm rot="0">
            <a:off x="1028700" y="3587750"/>
            <a:ext cx="16230600" cy="2873374"/>
          </a:xfrm>
          <a:prstGeom prst="rect">
            <a:avLst/>
          </a:prstGeom>
        </p:spPr>
        <p:txBody>
          <a:bodyPr anchor="t" rtlCol="false" tIns="0" lIns="0" bIns="0" rIns="0">
            <a:spAutoFit/>
          </a:bodyPr>
          <a:lstStyle/>
          <a:p>
            <a:pPr algn="ctr">
              <a:lnSpc>
                <a:spcPts val="11200"/>
              </a:lnSpc>
              <a:spcBef>
                <a:spcPct val="0"/>
              </a:spcBef>
            </a:pPr>
            <a:r>
              <a:rPr lang="en-US" sz="8000">
                <a:solidFill>
                  <a:srgbClr val="FFFFFF"/>
                </a:solidFill>
                <a:latin typeface="Poppins"/>
              </a:rPr>
              <a:t>BORROWING BOOK AT THE LIBRARY</a:t>
            </a:r>
          </a:p>
        </p:txBody>
      </p:sp>
      <p:sp>
        <p:nvSpPr>
          <p:cNvPr name="Freeform 12" id="12"/>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7">
              <a:alphaModFix amt="6999"/>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name="Freeform 7" id="7"/>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684811" y="1843078"/>
            <a:ext cx="7733020" cy="7089975"/>
          </a:xfrm>
          <a:custGeom>
            <a:avLst/>
            <a:gdLst/>
            <a:ahLst/>
            <a:cxnLst/>
            <a:rect r="r" b="b" t="t" l="l"/>
            <a:pathLst>
              <a:path h="7089975" w="7733020">
                <a:moveTo>
                  <a:pt x="0" y="0"/>
                </a:moveTo>
                <a:lnTo>
                  <a:pt x="7733020" y="0"/>
                </a:lnTo>
                <a:lnTo>
                  <a:pt x="7733020" y="7089975"/>
                </a:lnTo>
                <a:lnTo>
                  <a:pt x="0" y="7089975"/>
                </a:lnTo>
                <a:lnTo>
                  <a:pt x="0" y="0"/>
                </a:lnTo>
                <a:close/>
              </a:path>
            </a:pathLst>
          </a:custGeom>
          <a:blipFill>
            <a:blip r:embed="rId8"/>
            <a:stretch>
              <a:fillRect l="-4954" t="-3741" r="-117397" b="-32674"/>
            </a:stretch>
          </a:blipFill>
        </p:spPr>
      </p:sp>
      <p:sp>
        <p:nvSpPr>
          <p:cNvPr name="TextBox 10" id="10"/>
          <p:cNvSpPr txBox="true"/>
          <p:nvPr/>
        </p:nvSpPr>
        <p:spPr>
          <a:xfrm rot="0">
            <a:off x="1769807" y="877772"/>
            <a:ext cx="1890833"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STUDENT.JAVA</a:t>
            </a:r>
          </a:p>
        </p:txBody>
      </p:sp>
      <p:sp>
        <p:nvSpPr>
          <p:cNvPr name="TextBox 11" id="11"/>
          <p:cNvSpPr txBox="true"/>
          <p:nvPr/>
        </p:nvSpPr>
        <p:spPr>
          <a:xfrm rot="0">
            <a:off x="9678745" y="2955741"/>
            <a:ext cx="5704708" cy="4318369"/>
          </a:xfrm>
          <a:prstGeom prst="rect">
            <a:avLst/>
          </a:prstGeom>
        </p:spPr>
        <p:txBody>
          <a:bodyPr anchor="t" rtlCol="false" tIns="0" lIns="0" bIns="0" rIns="0">
            <a:spAutoFit/>
          </a:bodyPr>
          <a:lstStyle/>
          <a:p>
            <a:pPr algn="just">
              <a:lnSpc>
                <a:spcPts val="2884"/>
              </a:lnSpc>
              <a:spcBef>
                <a:spcPct val="0"/>
              </a:spcBef>
            </a:pPr>
            <a:r>
              <a:rPr lang="en-US" sz="2060">
                <a:solidFill>
                  <a:srgbClr val="FFFFFF"/>
                </a:solidFill>
                <a:latin typeface="Poppins"/>
              </a:rPr>
              <a:t>THIS CLASS REPRESENTS A STUDENT IN THE LIBRARY. IT HAS PRIVATE FIELDS FOR THE STUDENT'S NAME AND REGISTRATION NUMBER.</a:t>
            </a:r>
          </a:p>
          <a:p>
            <a:pPr algn="just">
              <a:lnSpc>
                <a:spcPts val="2884"/>
              </a:lnSpc>
              <a:spcBef>
                <a:spcPct val="0"/>
              </a:spcBef>
            </a:pPr>
            <a:r>
              <a:rPr lang="en-US" sz="2060">
                <a:solidFill>
                  <a:srgbClr val="FFFFFF"/>
                </a:solidFill>
                <a:latin typeface="Poppins"/>
              </a:rPr>
              <a:t>THE CONSTRUCTOR IS PRIVATE TO PREVENT DIRECT INSTANTIATION. INSTEAD, THE ADDSTUDENT() METHOD IN THE STUDENTS CLASS IS RESPONSIBLE FOR CREATING STUDENT OBJECTS.</a:t>
            </a:r>
          </a:p>
          <a:p>
            <a:pPr algn="just">
              <a:lnSpc>
                <a:spcPts val="2884"/>
              </a:lnSpc>
              <a:spcBef>
                <a:spcPct val="0"/>
              </a:spcBef>
            </a:pPr>
            <a:r>
              <a:rPr lang="en-US" sz="2060">
                <a:solidFill>
                  <a:srgbClr val="FFFFFF"/>
                </a:solidFill>
                <a:latin typeface="Poppins"/>
              </a:rPr>
              <a:t>THE CLASS PROVIDES GETTERS AND SETTERS FOR ACCESSING AND MODIFYING THE STUDENT DETAILS.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name="Freeform 7" id="7"/>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684811" y="1702697"/>
            <a:ext cx="7072572" cy="7707201"/>
          </a:xfrm>
          <a:custGeom>
            <a:avLst/>
            <a:gdLst/>
            <a:ahLst/>
            <a:cxnLst/>
            <a:rect r="r" b="b" t="t" l="l"/>
            <a:pathLst>
              <a:path h="7707201" w="7072572">
                <a:moveTo>
                  <a:pt x="0" y="0"/>
                </a:moveTo>
                <a:lnTo>
                  <a:pt x="7072572" y="0"/>
                </a:lnTo>
                <a:lnTo>
                  <a:pt x="7072572" y="7707201"/>
                </a:lnTo>
                <a:lnTo>
                  <a:pt x="0" y="7707201"/>
                </a:lnTo>
                <a:lnTo>
                  <a:pt x="0" y="0"/>
                </a:lnTo>
                <a:close/>
              </a:path>
            </a:pathLst>
          </a:custGeom>
          <a:blipFill>
            <a:blip r:embed="rId8"/>
            <a:stretch>
              <a:fillRect l="-5077" t="-3441" r="-122821" b="-14196"/>
            </a:stretch>
          </a:blipFill>
        </p:spPr>
      </p:sp>
      <p:sp>
        <p:nvSpPr>
          <p:cNvPr name="TextBox 10" id="10"/>
          <p:cNvSpPr txBox="true"/>
          <p:nvPr/>
        </p:nvSpPr>
        <p:spPr>
          <a:xfrm rot="0">
            <a:off x="1769807" y="877772"/>
            <a:ext cx="1890833"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STUDENTS.JAVA</a:t>
            </a:r>
          </a:p>
        </p:txBody>
      </p:sp>
      <p:sp>
        <p:nvSpPr>
          <p:cNvPr name="TextBox 11" id="11"/>
          <p:cNvSpPr txBox="true"/>
          <p:nvPr/>
        </p:nvSpPr>
        <p:spPr>
          <a:xfrm rot="0">
            <a:off x="9144000" y="3099868"/>
            <a:ext cx="5384518" cy="4030113"/>
          </a:xfrm>
          <a:prstGeom prst="rect">
            <a:avLst/>
          </a:prstGeom>
        </p:spPr>
        <p:txBody>
          <a:bodyPr anchor="t" rtlCol="false" tIns="0" lIns="0" bIns="0" rIns="0">
            <a:spAutoFit/>
          </a:bodyPr>
          <a:lstStyle/>
          <a:p>
            <a:pPr algn="just">
              <a:lnSpc>
                <a:spcPts val="2937"/>
              </a:lnSpc>
              <a:spcBef>
                <a:spcPct val="0"/>
              </a:spcBef>
            </a:pPr>
            <a:r>
              <a:rPr lang="en-US" sz="2098">
                <a:solidFill>
                  <a:srgbClr val="FFFFFF"/>
                </a:solidFill>
                <a:latin typeface="Poppins"/>
              </a:rPr>
              <a:t>THIS CLASS REPRESENTS THE STUDENT REGISTRY IN THE LIBRARY. IT MAINTAINS A LIST OF STUDENT OBJECTS.</a:t>
            </a:r>
          </a:p>
          <a:p>
            <a:pPr algn="just">
              <a:lnSpc>
                <a:spcPts val="2937"/>
              </a:lnSpc>
              <a:spcBef>
                <a:spcPct val="0"/>
              </a:spcBef>
            </a:pPr>
            <a:r>
              <a:rPr lang="en-US" sz="2098">
                <a:solidFill>
                  <a:srgbClr val="FFFFFF"/>
                </a:solidFill>
                <a:latin typeface="Poppins"/>
              </a:rPr>
              <a:t>THE CLASS FOLLOWS THE SINGLETON PATTERN, ENSURING THAT ONLY ONE INSTANCE OF THE STUDENTS CLASS EXISTS.</a:t>
            </a:r>
          </a:p>
          <a:p>
            <a:pPr algn="just">
              <a:lnSpc>
                <a:spcPts val="2937"/>
              </a:lnSpc>
              <a:spcBef>
                <a:spcPct val="0"/>
              </a:spcBef>
            </a:pPr>
            <a:r>
              <a:rPr lang="en-US" sz="2098">
                <a:solidFill>
                  <a:srgbClr val="FFFFFF"/>
                </a:solidFill>
                <a:latin typeface="Poppins"/>
              </a:rPr>
              <a:t>THE ADDSTUDENT() METHOD ADDS A STUDENT TO THE REGISTRY.</a:t>
            </a:r>
          </a:p>
          <a:p>
            <a:pPr algn="just">
              <a:lnSpc>
                <a:spcPts val="2937"/>
              </a:lnSpc>
              <a:spcBef>
                <a:spcPct val="0"/>
              </a:spcBef>
            </a:pPr>
            <a:r>
              <a:rPr lang="en-US" sz="2098">
                <a:solidFill>
                  <a:srgbClr val="FFFFFF"/>
                </a:solidFill>
                <a:latin typeface="Poppins"/>
              </a:rPr>
              <a:t>THE CLASS PROVIDES A METHOD FOR DISPLAYING ALL REGISTERED STUDENTS.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547" r="0" b="7547"/>
          <a:stretch>
            <a:fillRect/>
          </a:stretch>
        </p:blipFill>
        <p:spPr>
          <a:xfrm flipH="false" flipV="false">
            <a:off x="0" y="0"/>
            <a:ext cx="18288000" cy="10287000"/>
          </a:xfrm>
          <a:prstGeom prst="rect">
            <a:avLst/>
          </a:prstGeom>
        </p:spPr>
      </p:pic>
      <p:sp>
        <p:nvSpPr>
          <p:cNvPr name="Freeform 3" id="3"/>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684811" y="607952"/>
            <a:ext cx="2993353" cy="870896"/>
            <a:chOff x="0" y="0"/>
            <a:chExt cx="2269857" cy="660400"/>
          </a:xfrm>
        </p:grpSpPr>
        <p:sp>
          <p:nvSpPr>
            <p:cNvPr name="Freeform 6" id="6"/>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7" id="7"/>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7461777" y="7605853"/>
            <a:ext cx="1652447" cy="1652447"/>
            <a:chOff x="0" y="0"/>
            <a:chExt cx="6350000" cy="6350000"/>
          </a:xfrm>
        </p:grpSpPr>
        <p:sp>
          <p:nvSpPr>
            <p:cNvPr name="Freeform 9" id="9"/>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grpSp>
        <p:nvGrpSpPr>
          <p:cNvPr name="Group 10" id="10"/>
          <p:cNvGrpSpPr/>
          <p:nvPr/>
        </p:nvGrpSpPr>
        <p:grpSpPr>
          <a:xfrm rot="0">
            <a:off x="10334006" y="2270492"/>
            <a:ext cx="4809425" cy="4809425"/>
            <a:chOff x="0" y="0"/>
            <a:chExt cx="6350000" cy="6350000"/>
          </a:xfrm>
        </p:grpSpPr>
        <p:sp>
          <p:nvSpPr>
            <p:cNvPr name="Freeform 11" id="1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name="TextBox 12" id="12"/>
          <p:cNvSpPr txBox="true"/>
          <p:nvPr/>
        </p:nvSpPr>
        <p:spPr>
          <a:xfrm rot="0">
            <a:off x="1769807" y="877772"/>
            <a:ext cx="1890833"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SALFORD &amp; CO.</a:t>
            </a:r>
          </a:p>
        </p:txBody>
      </p:sp>
      <p:sp>
        <p:nvSpPr>
          <p:cNvPr name="TextBox 13" id="13"/>
          <p:cNvSpPr txBox="true"/>
          <p:nvPr/>
        </p:nvSpPr>
        <p:spPr>
          <a:xfrm rot="0">
            <a:off x="1028700" y="3027700"/>
            <a:ext cx="16230600" cy="2923479"/>
          </a:xfrm>
          <a:prstGeom prst="rect">
            <a:avLst/>
          </a:prstGeom>
        </p:spPr>
        <p:txBody>
          <a:bodyPr anchor="t" rtlCol="false" tIns="0" lIns="0" bIns="0" rIns="0">
            <a:spAutoFit/>
          </a:bodyPr>
          <a:lstStyle/>
          <a:p>
            <a:pPr algn="ctr">
              <a:lnSpc>
                <a:spcPts val="22610"/>
              </a:lnSpc>
              <a:spcBef>
                <a:spcPct val="0"/>
              </a:spcBef>
            </a:pPr>
            <a:r>
              <a:rPr lang="en-US" sz="16150">
                <a:solidFill>
                  <a:srgbClr val="FFFFFF"/>
                </a:solidFill>
                <a:latin typeface="Poppins"/>
              </a:rPr>
              <a:t>THANK YOU</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547" r="0" b="7547"/>
          <a:stretch>
            <a:fillRect/>
          </a:stretch>
        </p:blipFill>
        <p:spPr>
          <a:xfrm flipH="false" flipV="false">
            <a:off x="0" y="0"/>
            <a:ext cx="18288000" cy="10287000"/>
          </a:xfrm>
          <a:prstGeom prst="rect">
            <a:avLst/>
          </a:prstGeom>
        </p:spPr>
      </p:pic>
      <p:sp>
        <p:nvSpPr>
          <p:cNvPr name="Freeform 3" id="3"/>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684811" y="607952"/>
            <a:ext cx="2993353" cy="870896"/>
            <a:chOff x="0" y="0"/>
            <a:chExt cx="2269857" cy="660400"/>
          </a:xfrm>
        </p:grpSpPr>
        <p:sp>
          <p:nvSpPr>
            <p:cNvPr name="Freeform 6" id="6"/>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7" id="7"/>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7461777" y="7605853"/>
            <a:ext cx="1652447" cy="1652447"/>
            <a:chOff x="0" y="0"/>
            <a:chExt cx="6350000" cy="6350000"/>
          </a:xfrm>
        </p:grpSpPr>
        <p:sp>
          <p:nvSpPr>
            <p:cNvPr name="Freeform 9" id="9"/>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grpSp>
        <p:nvGrpSpPr>
          <p:cNvPr name="Group 10" id="10"/>
          <p:cNvGrpSpPr/>
          <p:nvPr/>
        </p:nvGrpSpPr>
        <p:grpSpPr>
          <a:xfrm rot="0">
            <a:off x="1255258" y="2318311"/>
            <a:ext cx="4809425" cy="4809425"/>
            <a:chOff x="0" y="0"/>
            <a:chExt cx="6350000" cy="6350000"/>
          </a:xfrm>
        </p:grpSpPr>
        <p:sp>
          <p:nvSpPr>
            <p:cNvPr name="Freeform 11" id="1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name="TextBox 12" id="12"/>
          <p:cNvSpPr txBox="true"/>
          <p:nvPr/>
        </p:nvSpPr>
        <p:spPr>
          <a:xfrm rot="0">
            <a:off x="1769807" y="877772"/>
            <a:ext cx="1890833"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CONFUSED YOUTH</a:t>
            </a:r>
          </a:p>
        </p:txBody>
      </p:sp>
      <p:sp>
        <p:nvSpPr>
          <p:cNvPr name="TextBox 13" id="13"/>
          <p:cNvSpPr txBox="true"/>
          <p:nvPr/>
        </p:nvSpPr>
        <p:spPr>
          <a:xfrm rot="0">
            <a:off x="6064684" y="1980426"/>
            <a:ext cx="7524850" cy="5147310"/>
          </a:xfrm>
          <a:prstGeom prst="rect">
            <a:avLst/>
          </a:prstGeom>
        </p:spPr>
        <p:txBody>
          <a:bodyPr anchor="t" rtlCol="false" tIns="0" lIns="0" bIns="0" rIns="0">
            <a:spAutoFit/>
          </a:bodyPr>
          <a:lstStyle/>
          <a:p>
            <a:pPr algn="ctr">
              <a:lnSpc>
                <a:spcPts val="13439"/>
              </a:lnSpc>
            </a:pPr>
            <a:r>
              <a:rPr lang="en-US" sz="9600">
                <a:solidFill>
                  <a:srgbClr val="FFFFFF"/>
                </a:solidFill>
                <a:latin typeface="Poppins"/>
              </a:rPr>
              <a:t>OUR </a:t>
            </a:r>
          </a:p>
          <a:p>
            <a:pPr algn="ctr">
              <a:lnSpc>
                <a:spcPts val="13439"/>
              </a:lnSpc>
            </a:pPr>
            <a:r>
              <a:rPr lang="en-US" sz="9600">
                <a:solidFill>
                  <a:srgbClr val="FFFFFF"/>
                </a:solidFill>
                <a:latin typeface="Poppins"/>
              </a:rPr>
              <a:t>PROGRAM'S </a:t>
            </a:r>
          </a:p>
          <a:p>
            <a:pPr algn="ctr">
              <a:lnSpc>
                <a:spcPts val="13439"/>
              </a:lnSpc>
              <a:spcBef>
                <a:spcPct val="0"/>
              </a:spcBef>
            </a:pPr>
            <a:r>
              <a:rPr lang="en-US" sz="9600">
                <a:solidFill>
                  <a:srgbClr val="FFFFFF"/>
                </a:solidFill>
                <a:latin typeface="Poppins"/>
              </a:rPr>
              <a:t>VIDEOS</a:t>
            </a:r>
          </a:p>
        </p:txBody>
      </p:sp>
      <p:sp>
        <p:nvSpPr>
          <p:cNvPr name="TextBox 14" id="14"/>
          <p:cNvSpPr txBox="true"/>
          <p:nvPr/>
        </p:nvSpPr>
        <p:spPr>
          <a:xfrm rot="0">
            <a:off x="6894781" y="7999642"/>
            <a:ext cx="16230600" cy="750570"/>
          </a:xfrm>
          <a:prstGeom prst="rect">
            <a:avLst/>
          </a:prstGeom>
        </p:spPr>
        <p:txBody>
          <a:bodyPr anchor="t" rtlCol="false" tIns="0" lIns="0" bIns="0" rIns="0">
            <a:spAutoFit/>
          </a:bodyPr>
          <a:lstStyle/>
          <a:p>
            <a:pPr algn="ctr">
              <a:lnSpc>
                <a:spcPts val="5880"/>
              </a:lnSpc>
              <a:spcBef>
                <a:spcPct val="0"/>
              </a:spcBef>
            </a:pPr>
            <a:r>
              <a:rPr lang="en-US" sz="4200">
                <a:solidFill>
                  <a:srgbClr val="FFFFFF"/>
                </a:solidFill>
                <a:latin typeface="Poppins"/>
              </a:rPr>
              <a:t>CONFUSED YOUTH TEAM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name="Freeform 7" id="7"/>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723172" y="7201349"/>
            <a:ext cx="5505900" cy="3223454"/>
          </a:xfrm>
          <a:custGeom>
            <a:avLst/>
            <a:gdLst/>
            <a:ahLst/>
            <a:cxnLst/>
            <a:rect r="r" b="b" t="t" l="l"/>
            <a:pathLst>
              <a:path h="3223454" w="5505900">
                <a:moveTo>
                  <a:pt x="0" y="0"/>
                </a:moveTo>
                <a:lnTo>
                  <a:pt x="5505900" y="0"/>
                </a:lnTo>
                <a:lnTo>
                  <a:pt x="5505900" y="3223455"/>
                </a:lnTo>
                <a:lnTo>
                  <a:pt x="0" y="3223455"/>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grpSp>
        <p:nvGrpSpPr>
          <p:cNvPr name="Group 9" id="9"/>
          <p:cNvGrpSpPr>
            <a:grpSpLocks noChangeAspect="true"/>
          </p:cNvGrpSpPr>
          <p:nvPr/>
        </p:nvGrpSpPr>
        <p:grpSpPr>
          <a:xfrm rot="0">
            <a:off x="857882" y="3423442"/>
            <a:ext cx="3608318" cy="3608304"/>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name="Group 11" id="11"/>
          <p:cNvGrpSpPr>
            <a:grpSpLocks noChangeAspect="true"/>
          </p:cNvGrpSpPr>
          <p:nvPr/>
        </p:nvGrpSpPr>
        <p:grpSpPr>
          <a:xfrm rot="0">
            <a:off x="9421799" y="3567616"/>
            <a:ext cx="3608318" cy="3608304"/>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30319" t="-3512" r="-25046" b="0"/>
              </a:stretch>
            </a:blipFill>
          </p:spPr>
        </p:sp>
      </p:grpSp>
      <p:grpSp>
        <p:nvGrpSpPr>
          <p:cNvPr name="Group 13" id="13"/>
          <p:cNvGrpSpPr>
            <a:grpSpLocks noChangeAspect="true"/>
          </p:cNvGrpSpPr>
          <p:nvPr/>
        </p:nvGrpSpPr>
        <p:grpSpPr>
          <a:xfrm rot="0">
            <a:off x="13706392" y="3567616"/>
            <a:ext cx="3608318" cy="3608304"/>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0" t="-16629" r="0" b="-16629"/>
              </a:stretch>
            </a:blipFill>
          </p:spPr>
        </p:sp>
      </p:grpSp>
      <p:grpSp>
        <p:nvGrpSpPr>
          <p:cNvPr name="Group 15" id="15"/>
          <p:cNvGrpSpPr/>
          <p:nvPr/>
        </p:nvGrpSpPr>
        <p:grpSpPr>
          <a:xfrm rot="0">
            <a:off x="6228590" y="1752134"/>
            <a:ext cx="1080030" cy="1080030"/>
            <a:chOff x="0" y="0"/>
            <a:chExt cx="6350000" cy="6350000"/>
          </a:xfrm>
        </p:grpSpPr>
        <p:sp>
          <p:nvSpPr>
            <p:cNvPr name="Freeform 16" id="1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grpSp>
        <p:nvGrpSpPr>
          <p:cNvPr name="Group 17" id="17"/>
          <p:cNvGrpSpPr>
            <a:grpSpLocks noChangeAspect="true"/>
          </p:cNvGrpSpPr>
          <p:nvPr/>
        </p:nvGrpSpPr>
        <p:grpSpPr>
          <a:xfrm rot="0">
            <a:off x="5139841" y="3567616"/>
            <a:ext cx="3608318" cy="3608304"/>
            <a:chOff x="0" y="0"/>
            <a:chExt cx="6350000" cy="6349975"/>
          </a:xfrm>
        </p:grpSpPr>
        <p:sp>
          <p:nvSpPr>
            <p:cNvPr name="Freeform 18" id="1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61822" t="0" r="0" b="-8016"/>
              </a:stretch>
            </a:blipFill>
          </p:spPr>
        </p:sp>
      </p:grpSp>
      <p:grpSp>
        <p:nvGrpSpPr>
          <p:cNvPr name="Group 19" id="19"/>
          <p:cNvGrpSpPr>
            <a:grpSpLocks noChangeAspect="true"/>
          </p:cNvGrpSpPr>
          <p:nvPr/>
        </p:nvGrpSpPr>
        <p:grpSpPr>
          <a:xfrm rot="0">
            <a:off x="858960" y="3423442"/>
            <a:ext cx="3608318" cy="3608304"/>
            <a:chOff x="0" y="0"/>
            <a:chExt cx="6350000" cy="6349975"/>
          </a:xfrm>
        </p:grpSpPr>
        <p:sp>
          <p:nvSpPr>
            <p:cNvPr name="Freeform 20" id="2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0" t="-13956" r="0" b="-63821"/>
              </a:stretch>
            </a:blipFill>
          </p:spPr>
        </p:sp>
      </p:grpSp>
      <p:grpSp>
        <p:nvGrpSpPr>
          <p:cNvPr name="Group 21" id="21"/>
          <p:cNvGrpSpPr>
            <a:grpSpLocks noChangeAspect="true"/>
          </p:cNvGrpSpPr>
          <p:nvPr/>
        </p:nvGrpSpPr>
        <p:grpSpPr>
          <a:xfrm rot="0">
            <a:off x="5137206" y="3593046"/>
            <a:ext cx="3608318" cy="3608304"/>
            <a:chOff x="0" y="0"/>
            <a:chExt cx="6350000" cy="6349975"/>
          </a:xfrm>
        </p:grpSpPr>
        <p:sp>
          <p:nvSpPr>
            <p:cNvPr name="Freeform 22" id="2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2"/>
              <a:stretch>
                <a:fillRect l="0" t="-16666" r="0" b="-16666"/>
              </a:stretch>
            </a:blipFill>
          </p:spPr>
        </p:sp>
      </p:grpSp>
      <p:grpSp>
        <p:nvGrpSpPr>
          <p:cNvPr name="Group 23" id="23"/>
          <p:cNvGrpSpPr>
            <a:grpSpLocks noChangeAspect="true"/>
          </p:cNvGrpSpPr>
          <p:nvPr/>
        </p:nvGrpSpPr>
        <p:grpSpPr>
          <a:xfrm rot="0">
            <a:off x="9414909" y="3593046"/>
            <a:ext cx="3608318" cy="3608304"/>
            <a:chOff x="0" y="0"/>
            <a:chExt cx="6350000" cy="6349975"/>
          </a:xfrm>
        </p:grpSpPr>
        <p:sp>
          <p:nvSpPr>
            <p:cNvPr name="Freeform 24" id="2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3"/>
              <a:stretch>
                <a:fillRect l="-10879" t="-31173" r="-10879" b="-31173"/>
              </a:stretch>
            </a:blipFill>
          </p:spPr>
        </p:sp>
      </p:grpSp>
      <p:sp>
        <p:nvSpPr>
          <p:cNvPr name="TextBox 25" id="25"/>
          <p:cNvSpPr txBox="true"/>
          <p:nvPr/>
        </p:nvSpPr>
        <p:spPr>
          <a:xfrm rot="0">
            <a:off x="1769807" y="877772"/>
            <a:ext cx="1890833"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CONFUSED YOUTH</a:t>
            </a:r>
          </a:p>
        </p:txBody>
      </p:sp>
      <p:sp>
        <p:nvSpPr>
          <p:cNvPr name="TextBox 26" id="26"/>
          <p:cNvSpPr txBox="true"/>
          <p:nvPr/>
        </p:nvSpPr>
        <p:spPr>
          <a:xfrm rot="0">
            <a:off x="858960" y="7512449"/>
            <a:ext cx="3485193"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Bold"/>
              </a:rPr>
              <a:t>Indra</a:t>
            </a:r>
          </a:p>
        </p:txBody>
      </p:sp>
      <p:sp>
        <p:nvSpPr>
          <p:cNvPr name="TextBox 27" id="27"/>
          <p:cNvSpPr txBox="true"/>
          <p:nvPr/>
        </p:nvSpPr>
        <p:spPr>
          <a:xfrm rot="0">
            <a:off x="858960" y="7940158"/>
            <a:ext cx="3485193"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rPr>
              <a:t>ITB STIKOM BALI</a:t>
            </a:r>
          </a:p>
        </p:txBody>
      </p:sp>
      <p:sp>
        <p:nvSpPr>
          <p:cNvPr name="TextBox 28" id="28"/>
          <p:cNvSpPr txBox="true"/>
          <p:nvPr/>
        </p:nvSpPr>
        <p:spPr>
          <a:xfrm rot="0">
            <a:off x="5201403" y="7540156"/>
            <a:ext cx="3485193"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Bold"/>
              </a:rPr>
              <a:t>Gung Yoga</a:t>
            </a:r>
          </a:p>
        </p:txBody>
      </p:sp>
      <p:sp>
        <p:nvSpPr>
          <p:cNvPr name="TextBox 29" id="29"/>
          <p:cNvSpPr txBox="true"/>
          <p:nvPr/>
        </p:nvSpPr>
        <p:spPr>
          <a:xfrm rot="0">
            <a:off x="5201403" y="7967865"/>
            <a:ext cx="3485193"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rPr>
              <a:t>ITB STIKOM BALI</a:t>
            </a:r>
          </a:p>
        </p:txBody>
      </p:sp>
      <p:sp>
        <p:nvSpPr>
          <p:cNvPr name="TextBox 30" id="30"/>
          <p:cNvSpPr txBox="true"/>
          <p:nvPr/>
        </p:nvSpPr>
        <p:spPr>
          <a:xfrm rot="0">
            <a:off x="9483362" y="7548703"/>
            <a:ext cx="3485193"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Bold"/>
              </a:rPr>
              <a:t>Genta</a:t>
            </a:r>
          </a:p>
        </p:txBody>
      </p:sp>
      <p:sp>
        <p:nvSpPr>
          <p:cNvPr name="TextBox 31" id="31"/>
          <p:cNvSpPr txBox="true"/>
          <p:nvPr/>
        </p:nvSpPr>
        <p:spPr>
          <a:xfrm rot="0">
            <a:off x="9483362" y="7976412"/>
            <a:ext cx="3485193"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rPr>
              <a:t>ITB STIKOM BALI</a:t>
            </a:r>
          </a:p>
        </p:txBody>
      </p:sp>
      <p:sp>
        <p:nvSpPr>
          <p:cNvPr name="TextBox 32" id="32"/>
          <p:cNvSpPr txBox="true"/>
          <p:nvPr/>
        </p:nvSpPr>
        <p:spPr>
          <a:xfrm rot="0">
            <a:off x="3969749" y="1808637"/>
            <a:ext cx="10348501" cy="900430"/>
          </a:xfrm>
          <a:prstGeom prst="rect">
            <a:avLst/>
          </a:prstGeom>
        </p:spPr>
        <p:txBody>
          <a:bodyPr anchor="t" rtlCol="false" tIns="0" lIns="0" bIns="0" rIns="0">
            <a:spAutoFit/>
          </a:bodyPr>
          <a:lstStyle/>
          <a:p>
            <a:pPr algn="ctr">
              <a:lnSpc>
                <a:spcPts val="6709"/>
              </a:lnSpc>
            </a:pPr>
            <a:r>
              <a:rPr lang="en-US" sz="5499">
                <a:solidFill>
                  <a:srgbClr val="FFFFFF"/>
                </a:solidFill>
                <a:latin typeface="Poppins"/>
              </a:rPr>
              <a:t>CONFUSED YOUTH TEAM</a:t>
            </a:r>
          </a:p>
        </p:txBody>
      </p:sp>
      <p:sp>
        <p:nvSpPr>
          <p:cNvPr name="TextBox 33" id="33"/>
          <p:cNvSpPr txBox="true"/>
          <p:nvPr/>
        </p:nvSpPr>
        <p:spPr>
          <a:xfrm rot="0">
            <a:off x="13829517" y="7661605"/>
            <a:ext cx="3485193"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Bold"/>
              </a:rPr>
              <a:t>Kent</a:t>
            </a:r>
          </a:p>
        </p:txBody>
      </p:sp>
      <p:sp>
        <p:nvSpPr>
          <p:cNvPr name="TextBox 34" id="34"/>
          <p:cNvSpPr txBox="true"/>
          <p:nvPr/>
        </p:nvSpPr>
        <p:spPr>
          <a:xfrm rot="0">
            <a:off x="13829517" y="8089314"/>
            <a:ext cx="3485193"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rPr>
              <a:t>DNUI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name="TextBox 7" id="7"/>
          <p:cNvSpPr txBox="true"/>
          <p:nvPr/>
        </p:nvSpPr>
        <p:spPr>
          <a:xfrm rot="0">
            <a:off x="1769807" y="877772"/>
            <a:ext cx="1890833"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CONFUSED YOUTH</a:t>
            </a:r>
          </a:p>
        </p:txBody>
      </p:sp>
      <p:sp>
        <p:nvSpPr>
          <p:cNvPr name="Freeform 8" id="8"/>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1028700" y="2051687"/>
            <a:ext cx="16230600" cy="3748522"/>
            <a:chOff x="0" y="0"/>
            <a:chExt cx="21640800" cy="4998029"/>
          </a:xfrm>
        </p:grpSpPr>
        <p:pic>
          <p:nvPicPr>
            <p:cNvPr name="Picture 11" id="11"/>
            <p:cNvPicPr>
              <a:picLocks noChangeAspect="true"/>
            </p:cNvPicPr>
            <p:nvPr/>
          </p:nvPicPr>
          <p:blipFill>
            <a:blip r:embed="rId8"/>
            <a:srcRect l="0" t="32667" r="0" b="32667"/>
            <a:stretch>
              <a:fillRect/>
            </a:stretch>
          </p:blipFill>
          <p:spPr>
            <a:xfrm flipH="false" flipV="false">
              <a:off x="0" y="0"/>
              <a:ext cx="21640800" cy="4998029"/>
            </a:xfrm>
            <a:prstGeom prst="rect">
              <a:avLst/>
            </a:prstGeom>
          </p:spPr>
        </p:pic>
      </p:grpSp>
      <p:grpSp>
        <p:nvGrpSpPr>
          <p:cNvPr name="Group 12" id="12"/>
          <p:cNvGrpSpPr/>
          <p:nvPr/>
        </p:nvGrpSpPr>
        <p:grpSpPr>
          <a:xfrm rot="0">
            <a:off x="1481817" y="6747869"/>
            <a:ext cx="1080030" cy="1080030"/>
            <a:chOff x="0" y="0"/>
            <a:chExt cx="6350000" cy="6350000"/>
          </a:xfrm>
        </p:grpSpPr>
        <p:sp>
          <p:nvSpPr>
            <p:cNvPr name="Freeform 13" id="1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name="TextBox 14" id="14"/>
          <p:cNvSpPr txBox="true"/>
          <p:nvPr/>
        </p:nvSpPr>
        <p:spPr>
          <a:xfrm rot="0">
            <a:off x="1981707" y="6884289"/>
            <a:ext cx="7576320" cy="1748155"/>
          </a:xfrm>
          <a:prstGeom prst="rect">
            <a:avLst/>
          </a:prstGeom>
        </p:spPr>
        <p:txBody>
          <a:bodyPr anchor="t" rtlCol="false" tIns="0" lIns="0" bIns="0" rIns="0">
            <a:spAutoFit/>
          </a:bodyPr>
          <a:lstStyle/>
          <a:p>
            <a:pPr>
              <a:lnSpc>
                <a:spcPts val="6709"/>
              </a:lnSpc>
            </a:pPr>
            <a:r>
              <a:rPr lang="en-US" sz="5499">
                <a:solidFill>
                  <a:srgbClr val="FFFFFF"/>
                </a:solidFill>
                <a:latin typeface="Poppins"/>
              </a:rPr>
              <a:t>PROJECT INTRODUCTION</a:t>
            </a:r>
          </a:p>
        </p:txBody>
      </p:sp>
      <p:sp>
        <p:nvSpPr>
          <p:cNvPr name="TextBox 15" id="15"/>
          <p:cNvSpPr txBox="true"/>
          <p:nvPr/>
        </p:nvSpPr>
        <p:spPr>
          <a:xfrm rot="0">
            <a:off x="10190693" y="7091299"/>
            <a:ext cx="6268537" cy="1416050"/>
          </a:xfrm>
          <a:prstGeom prst="rect">
            <a:avLst/>
          </a:prstGeom>
        </p:spPr>
        <p:txBody>
          <a:bodyPr anchor="t" rtlCol="false" tIns="0" lIns="0" bIns="0" rIns="0">
            <a:spAutoFit/>
          </a:bodyPr>
          <a:lstStyle/>
          <a:p>
            <a:pPr>
              <a:lnSpc>
                <a:spcPts val="2799"/>
              </a:lnSpc>
              <a:spcBef>
                <a:spcPct val="0"/>
              </a:spcBef>
            </a:pPr>
            <a:r>
              <a:rPr lang="en-US" sz="1999">
                <a:solidFill>
                  <a:srgbClr val="FFFFFF"/>
                </a:solidFill>
                <a:latin typeface="Poppins"/>
              </a:rPr>
              <a:t>Developed in the Java programming language. This is an application that helps users manage borrowing books at the library. Users can add book, member, borrowing and returning data.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name="Freeform 7" id="7"/>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684811" y="4415216"/>
            <a:ext cx="1080030" cy="1080030"/>
            <a:chOff x="0" y="0"/>
            <a:chExt cx="6350000" cy="6350000"/>
          </a:xfrm>
        </p:grpSpPr>
        <p:sp>
          <p:nvSpPr>
            <p:cNvPr name="Freeform 9" id="9"/>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name="Freeform 10" id="10"/>
          <p:cNvSpPr/>
          <p:nvPr/>
        </p:nvSpPr>
        <p:spPr>
          <a:xfrm flipH="false" flipV="false" rot="0">
            <a:off x="9028659" y="0"/>
            <a:ext cx="9259341" cy="10287000"/>
          </a:xfrm>
          <a:custGeom>
            <a:avLst/>
            <a:gdLst/>
            <a:ahLst/>
            <a:cxnLst/>
            <a:rect r="r" b="b" t="t" l="l"/>
            <a:pathLst>
              <a:path h="10287000" w="9259341">
                <a:moveTo>
                  <a:pt x="0" y="0"/>
                </a:moveTo>
                <a:lnTo>
                  <a:pt x="9259341" y="0"/>
                </a:lnTo>
                <a:lnTo>
                  <a:pt x="9259341" y="10287000"/>
                </a:lnTo>
                <a:lnTo>
                  <a:pt x="0" y="10287000"/>
                </a:lnTo>
                <a:lnTo>
                  <a:pt x="0" y="0"/>
                </a:lnTo>
                <a:close/>
              </a:path>
            </a:pathLst>
          </a:custGeom>
          <a:blipFill>
            <a:blip r:embed="rId6"/>
            <a:stretch>
              <a:fillRect l="0" t="-1745" r="-187" b="-1745"/>
            </a:stretch>
          </a:blipFill>
        </p:spPr>
      </p:sp>
      <p:sp>
        <p:nvSpPr>
          <p:cNvPr name="TextBox 11" id="11"/>
          <p:cNvSpPr txBox="true"/>
          <p:nvPr/>
        </p:nvSpPr>
        <p:spPr>
          <a:xfrm rot="0">
            <a:off x="1769807" y="877772"/>
            <a:ext cx="1890833"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CONFUSED YOUTH</a:t>
            </a:r>
          </a:p>
        </p:txBody>
      </p:sp>
      <p:sp>
        <p:nvSpPr>
          <p:cNvPr name="TextBox 12" id="12"/>
          <p:cNvSpPr txBox="true"/>
          <p:nvPr/>
        </p:nvSpPr>
        <p:spPr>
          <a:xfrm rot="0">
            <a:off x="998268" y="4471678"/>
            <a:ext cx="6007902" cy="900430"/>
          </a:xfrm>
          <a:prstGeom prst="rect">
            <a:avLst/>
          </a:prstGeom>
        </p:spPr>
        <p:txBody>
          <a:bodyPr anchor="t" rtlCol="false" tIns="0" lIns="0" bIns="0" rIns="0">
            <a:spAutoFit/>
          </a:bodyPr>
          <a:lstStyle/>
          <a:p>
            <a:pPr>
              <a:lnSpc>
                <a:spcPts val="6709"/>
              </a:lnSpc>
            </a:pPr>
            <a:r>
              <a:rPr lang="en-US" sz="5499">
                <a:solidFill>
                  <a:srgbClr val="FFFFFF"/>
                </a:solidFill>
                <a:latin typeface="Poppins"/>
              </a:rPr>
              <a:t>CLASS DIAGRAM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name="Freeform 7" id="7"/>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684811" y="4415216"/>
            <a:ext cx="1080030" cy="1080030"/>
            <a:chOff x="0" y="0"/>
            <a:chExt cx="6350000" cy="6350000"/>
          </a:xfrm>
        </p:grpSpPr>
        <p:sp>
          <p:nvSpPr>
            <p:cNvPr name="Freeform 9" id="9"/>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name="TextBox 10" id="10"/>
          <p:cNvSpPr txBox="true"/>
          <p:nvPr/>
        </p:nvSpPr>
        <p:spPr>
          <a:xfrm rot="0">
            <a:off x="1769807" y="877772"/>
            <a:ext cx="1890833"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DESIGN PATTERN</a:t>
            </a:r>
          </a:p>
        </p:txBody>
      </p:sp>
      <p:sp>
        <p:nvSpPr>
          <p:cNvPr name="TextBox 11" id="11"/>
          <p:cNvSpPr txBox="true"/>
          <p:nvPr/>
        </p:nvSpPr>
        <p:spPr>
          <a:xfrm rot="0">
            <a:off x="998268" y="4471678"/>
            <a:ext cx="6007902" cy="900430"/>
          </a:xfrm>
          <a:prstGeom prst="rect">
            <a:avLst/>
          </a:prstGeom>
        </p:spPr>
        <p:txBody>
          <a:bodyPr anchor="t" rtlCol="false" tIns="0" lIns="0" bIns="0" rIns="0">
            <a:spAutoFit/>
          </a:bodyPr>
          <a:lstStyle/>
          <a:p>
            <a:pPr>
              <a:lnSpc>
                <a:spcPts val="6709"/>
              </a:lnSpc>
            </a:pPr>
            <a:r>
              <a:rPr lang="en-US" sz="5499">
                <a:solidFill>
                  <a:srgbClr val="FFFFFF"/>
                </a:solidFill>
                <a:latin typeface="Poppins"/>
              </a:rPr>
              <a:t>DESIGN PATTERN</a:t>
            </a:r>
          </a:p>
        </p:txBody>
      </p:sp>
      <p:sp>
        <p:nvSpPr>
          <p:cNvPr name="TextBox 12" id="12"/>
          <p:cNvSpPr txBox="true"/>
          <p:nvPr/>
        </p:nvSpPr>
        <p:spPr>
          <a:xfrm rot="0">
            <a:off x="9144000" y="1094729"/>
            <a:ext cx="6921383" cy="900430"/>
          </a:xfrm>
          <a:prstGeom prst="rect">
            <a:avLst/>
          </a:prstGeom>
        </p:spPr>
        <p:txBody>
          <a:bodyPr anchor="t" rtlCol="false" tIns="0" lIns="0" bIns="0" rIns="0">
            <a:spAutoFit/>
          </a:bodyPr>
          <a:lstStyle/>
          <a:p>
            <a:pPr>
              <a:lnSpc>
                <a:spcPts val="6709"/>
              </a:lnSpc>
            </a:pPr>
            <a:r>
              <a:rPr lang="en-US" sz="5499">
                <a:solidFill>
                  <a:srgbClr val="FFFFFF"/>
                </a:solidFill>
                <a:latin typeface="Poppins"/>
              </a:rPr>
              <a:t>SINGLETON PATTERN</a:t>
            </a:r>
          </a:p>
        </p:txBody>
      </p:sp>
      <p:sp>
        <p:nvSpPr>
          <p:cNvPr name="TextBox 13" id="13"/>
          <p:cNvSpPr txBox="true"/>
          <p:nvPr/>
        </p:nvSpPr>
        <p:spPr>
          <a:xfrm rot="0">
            <a:off x="9046774" y="3182409"/>
            <a:ext cx="8212526" cy="3322107"/>
          </a:xfrm>
          <a:prstGeom prst="rect">
            <a:avLst/>
          </a:prstGeom>
        </p:spPr>
        <p:txBody>
          <a:bodyPr anchor="t" rtlCol="false" tIns="0" lIns="0" bIns="0" rIns="0">
            <a:spAutoFit/>
          </a:bodyPr>
          <a:lstStyle/>
          <a:p>
            <a:pPr algn="ctr">
              <a:lnSpc>
                <a:spcPts val="2216"/>
              </a:lnSpc>
              <a:spcBef>
                <a:spcPct val="0"/>
              </a:spcBef>
            </a:pPr>
          </a:p>
          <a:p>
            <a:pPr algn="just">
              <a:lnSpc>
                <a:spcPts val="2216"/>
              </a:lnSpc>
              <a:spcBef>
                <a:spcPct val="0"/>
              </a:spcBef>
            </a:pPr>
            <a:r>
              <a:rPr lang="en-US" sz="1583">
                <a:solidFill>
                  <a:srgbClr val="FFFFFF"/>
                </a:solidFill>
                <a:latin typeface="Poppins"/>
              </a:rPr>
              <a:t>THE SINGLETON PATTERN IS A CREATIONAL DESIGN PATTERN THAT RESTRICTS THE INSTANTIATION OF A CLASS TO A SINGLE INSTANCE AND PROVIDES A GLOBAL POINT OF ACCESS TO THAT INSTANCE. IT ENSURES THAT ONLY ONE INSTANCE OF A CLASS EXISTS IN THE SYSTEM AND PROVIDES A WAY TO ACCESS IT FROM ANYWHERE WITHIN THE CODEBASE.</a:t>
            </a:r>
          </a:p>
          <a:p>
            <a:pPr algn="ctr">
              <a:lnSpc>
                <a:spcPts val="2216"/>
              </a:lnSpc>
              <a:spcBef>
                <a:spcPct val="0"/>
              </a:spcBef>
            </a:pPr>
          </a:p>
          <a:p>
            <a:pPr algn="just">
              <a:lnSpc>
                <a:spcPts val="2216"/>
              </a:lnSpc>
              <a:spcBef>
                <a:spcPct val="0"/>
              </a:spcBef>
            </a:pPr>
            <a:r>
              <a:rPr lang="en-US" sz="1583">
                <a:solidFill>
                  <a:srgbClr val="FFFFFF"/>
                </a:solidFill>
                <a:latin typeface="Poppins"/>
              </a:rPr>
              <a:t>THE SINGLETON PATTERN IS OFTEN USED IN SCENARIOS WHERE THERE IS A NEED FOR A SINGLE, SHARED RESOURCE, SUCH AS A DATABASE CONNECTION, FILE SYSTEM, LOGGER, OR THREAD POOL. BY USING THE SINGLETON PATTERN, YOU CAN ENSURE THAT MULTIPLE INSTANCES OF THESE RESOURCES ARE NOT CREATED, WHICH CAN HELP WITH RESOURCE MANAGEMENT AND COORDINATION.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name="TextBox 7" id="7"/>
          <p:cNvSpPr txBox="true"/>
          <p:nvPr/>
        </p:nvSpPr>
        <p:spPr>
          <a:xfrm rot="0">
            <a:off x="1769807" y="877772"/>
            <a:ext cx="1890833"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CONFUSED YOUTH</a:t>
            </a:r>
          </a:p>
        </p:txBody>
      </p:sp>
      <p:sp>
        <p:nvSpPr>
          <p:cNvPr name="Freeform 8" id="8"/>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1028700" y="2051687"/>
            <a:ext cx="16230600" cy="3748522"/>
            <a:chOff x="0" y="0"/>
            <a:chExt cx="21640800" cy="4998029"/>
          </a:xfrm>
        </p:grpSpPr>
        <p:pic>
          <p:nvPicPr>
            <p:cNvPr name="Picture 11" id="11"/>
            <p:cNvPicPr>
              <a:picLocks noChangeAspect="true"/>
            </p:cNvPicPr>
            <p:nvPr/>
          </p:nvPicPr>
          <p:blipFill>
            <a:blip r:embed="rId8"/>
            <a:srcRect l="0" t="32667" r="0" b="32667"/>
            <a:stretch>
              <a:fillRect/>
            </a:stretch>
          </p:blipFill>
          <p:spPr>
            <a:xfrm flipH="false" flipV="false">
              <a:off x="0" y="0"/>
              <a:ext cx="21640800" cy="4998029"/>
            </a:xfrm>
            <a:prstGeom prst="rect">
              <a:avLst/>
            </a:prstGeom>
          </p:spPr>
        </p:pic>
      </p:grpSp>
      <p:grpSp>
        <p:nvGrpSpPr>
          <p:cNvPr name="Group 12" id="12"/>
          <p:cNvGrpSpPr/>
          <p:nvPr/>
        </p:nvGrpSpPr>
        <p:grpSpPr>
          <a:xfrm rot="0">
            <a:off x="1481817" y="6747869"/>
            <a:ext cx="1080030" cy="1080030"/>
            <a:chOff x="0" y="0"/>
            <a:chExt cx="6350000" cy="6350000"/>
          </a:xfrm>
        </p:grpSpPr>
        <p:sp>
          <p:nvSpPr>
            <p:cNvPr name="Freeform 13" id="1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name="TextBox 14" id="14"/>
          <p:cNvSpPr txBox="true"/>
          <p:nvPr/>
        </p:nvSpPr>
        <p:spPr>
          <a:xfrm rot="0">
            <a:off x="1981707" y="6804331"/>
            <a:ext cx="8399281" cy="900430"/>
          </a:xfrm>
          <a:prstGeom prst="rect">
            <a:avLst/>
          </a:prstGeom>
        </p:spPr>
        <p:txBody>
          <a:bodyPr anchor="t" rtlCol="false" tIns="0" lIns="0" bIns="0" rIns="0">
            <a:spAutoFit/>
          </a:bodyPr>
          <a:lstStyle/>
          <a:p>
            <a:pPr>
              <a:lnSpc>
                <a:spcPts val="6709"/>
              </a:lnSpc>
            </a:pPr>
            <a:r>
              <a:rPr lang="en-US" sz="5499">
                <a:solidFill>
                  <a:srgbClr val="FFFFFF"/>
                </a:solidFill>
                <a:latin typeface="Poppins"/>
              </a:rPr>
              <a:t>LIBRARY PATTERN CODE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name="Freeform 7" id="7"/>
          <p:cNvSpPr/>
          <p:nvPr/>
        </p:nvSpPr>
        <p:spPr>
          <a:xfrm flipH="false" flipV="false" rot="0">
            <a:off x="15282924" y="3902402"/>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446545" y="1623652"/>
            <a:ext cx="6463238" cy="8347671"/>
          </a:xfrm>
          <a:custGeom>
            <a:avLst/>
            <a:gdLst/>
            <a:ahLst/>
            <a:cxnLst/>
            <a:rect r="r" b="b" t="t" l="l"/>
            <a:pathLst>
              <a:path h="8347671" w="6463238">
                <a:moveTo>
                  <a:pt x="0" y="0"/>
                </a:moveTo>
                <a:lnTo>
                  <a:pt x="6463238" y="0"/>
                </a:lnTo>
                <a:lnTo>
                  <a:pt x="6463238" y="8347671"/>
                </a:lnTo>
                <a:lnTo>
                  <a:pt x="0" y="8347671"/>
                </a:lnTo>
                <a:lnTo>
                  <a:pt x="0" y="0"/>
                </a:lnTo>
                <a:close/>
              </a:path>
            </a:pathLst>
          </a:custGeom>
          <a:blipFill>
            <a:blip r:embed="rId8"/>
            <a:stretch>
              <a:fillRect l="-5444" t="-2084" r="-141859" b="-5620"/>
            </a:stretch>
          </a:blipFill>
        </p:spPr>
      </p:sp>
      <p:sp>
        <p:nvSpPr>
          <p:cNvPr name="Freeform 10" id="10"/>
          <p:cNvSpPr/>
          <p:nvPr/>
        </p:nvSpPr>
        <p:spPr>
          <a:xfrm flipH="false" flipV="false" rot="0">
            <a:off x="5898766" y="0"/>
            <a:ext cx="5635146" cy="7361903"/>
          </a:xfrm>
          <a:custGeom>
            <a:avLst/>
            <a:gdLst/>
            <a:ahLst/>
            <a:cxnLst/>
            <a:rect r="r" b="b" t="t" l="l"/>
            <a:pathLst>
              <a:path h="7361903" w="5635146">
                <a:moveTo>
                  <a:pt x="0" y="0"/>
                </a:moveTo>
                <a:lnTo>
                  <a:pt x="5635146" y="0"/>
                </a:lnTo>
                <a:lnTo>
                  <a:pt x="5635146" y="7361903"/>
                </a:lnTo>
                <a:lnTo>
                  <a:pt x="0" y="7361903"/>
                </a:lnTo>
                <a:lnTo>
                  <a:pt x="0" y="0"/>
                </a:lnTo>
                <a:close/>
              </a:path>
            </a:pathLst>
          </a:custGeom>
          <a:blipFill>
            <a:blip r:embed="rId9"/>
            <a:stretch>
              <a:fillRect l="-7656" t="-1710" r="-142542" b="-6016"/>
            </a:stretch>
          </a:blipFill>
        </p:spPr>
      </p:sp>
      <p:sp>
        <p:nvSpPr>
          <p:cNvPr name="Freeform 11" id="11"/>
          <p:cNvSpPr/>
          <p:nvPr/>
        </p:nvSpPr>
        <p:spPr>
          <a:xfrm flipH="false" flipV="false" rot="0">
            <a:off x="10753323" y="2989161"/>
            <a:ext cx="5306337" cy="6424007"/>
          </a:xfrm>
          <a:custGeom>
            <a:avLst/>
            <a:gdLst/>
            <a:ahLst/>
            <a:cxnLst/>
            <a:rect r="r" b="b" t="t" l="l"/>
            <a:pathLst>
              <a:path h="6424007" w="5306337">
                <a:moveTo>
                  <a:pt x="0" y="0"/>
                </a:moveTo>
                <a:lnTo>
                  <a:pt x="5306337" y="0"/>
                </a:lnTo>
                <a:lnTo>
                  <a:pt x="5306337" y="6424007"/>
                </a:lnTo>
                <a:lnTo>
                  <a:pt x="0" y="6424007"/>
                </a:lnTo>
                <a:lnTo>
                  <a:pt x="0" y="0"/>
                </a:lnTo>
                <a:close/>
              </a:path>
            </a:pathLst>
          </a:custGeom>
          <a:blipFill>
            <a:blip r:embed="rId10"/>
            <a:stretch>
              <a:fillRect l="-5650" t="-1870" r="-147956" b="-15963"/>
            </a:stretch>
          </a:blipFill>
        </p:spPr>
      </p:sp>
      <p:sp>
        <p:nvSpPr>
          <p:cNvPr name="TextBox 12" id="12"/>
          <p:cNvSpPr txBox="true"/>
          <p:nvPr/>
        </p:nvSpPr>
        <p:spPr>
          <a:xfrm rot="0">
            <a:off x="1769807" y="877772"/>
            <a:ext cx="1890833"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LIBRARY.JAVA</a:t>
            </a:r>
          </a:p>
        </p:txBody>
      </p:sp>
      <p:sp>
        <p:nvSpPr>
          <p:cNvPr name="TextBox 13" id="13"/>
          <p:cNvSpPr txBox="true"/>
          <p:nvPr/>
        </p:nvSpPr>
        <p:spPr>
          <a:xfrm rot="0">
            <a:off x="11679893" y="45125"/>
            <a:ext cx="6501328" cy="2829347"/>
          </a:xfrm>
          <a:prstGeom prst="rect">
            <a:avLst/>
          </a:prstGeom>
        </p:spPr>
        <p:txBody>
          <a:bodyPr anchor="t" rtlCol="false" tIns="0" lIns="0" bIns="0" rIns="0">
            <a:spAutoFit/>
          </a:bodyPr>
          <a:lstStyle/>
          <a:p>
            <a:pPr algn="just">
              <a:lnSpc>
                <a:spcPts val="2076"/>
              </a:lnSpc>
              <a:spcBef>
                <a:spcPct val="0"/>
              </a:spcBef>
            </a:pPr>
            <a:r>
              <a:rPr lang="en-US" sz="1483">
                <a:solidFill>
                  <a:srgbClr val="FFFFFF"/>
                </a:solidFill>
                <a:latin typeface="Poppins"/>
              </a:rPr>
              <a:t>THIS CLASS REPRESENTS THE LIBRARY MANAGEMENT SYSTEM. IT CONTROLS THE FLOW OF THE APPLICATION AND INTERACTS WITH THE BOOKS AND STUDENTS CLASSES.</a:t>
            </a:r>
          </a:p>
          <a:p>
            <a:pPr algn="just">
              <a:lnSpc>
                <a:spcPts val="2076"/>
              </a:lnSpc>
              <a:spcBef>
                <a:spcPct val="0"/>
              </a:spcBef>
            </a:pPr>
            <a:r>
              <a:rPr lang="en-US" sz="1483">
                <a:solidFill>
                  <a:srgbClr val="FFFFFF"/>
                </a:solidFill>
                <a:latin typeface="Poppins"/>
              </a:rPr>
              <a:t>THE CLASS FOLLOWS THE SINGLETON PATTERN, ENSURING THAT ONLY ONE INSTANCE OF THE LIBRARY CLASS EXISTS.</a:t>
            </a:r>
          </a:p>
          <a:p>
            <a:pPr algn="just">
              <a:lnSpc>
                <a:spcPts val="2076"/>
              </a:lnSpc>
              <a:spcBef>
                <a:spcPct val="0"/>
              </a:spcBef>
            </a:pPr>
            <a:r>
              <a:rPr lang="en-US" sz="1483">
                <a:solidFill>
                  <a:srgbClr val="FFFFFF"/>
                </a:solidFill>
                <a:latin typeface="Poppins"/>
              </a:rPr>
              <a:t>THE RUNLIBRARY() METHOD STARTS THE LIBRARY MANAGEMENT SYSTEM AND DISPLAYS A MENU FOR VARIOUS OPERATIONS.</a:t>
            </a:r>
          </a:p>
          <a:p>
            <a:pPr algn="just">
              <a:lnSpc>
                <a:spcPts val="2076"/>
              </a:lnSpc>
              <a:spcBef>
                <a:spcPct val="0"/>
              </a:spcBef>
            </a:pPr>
            <a:r>
              <a:rPr lang="en-US" sz="1483">
                <a:solidFill>
                  <a:srgbClr val="FFFFFF"/>
                </a:solidFill>
                <a:latin typeface="Poppins"/>
              </a:rPr>
              <a:t>THE CLASS PROVIDES METHODS FOR ADDING BOOKS, UPGRADING BOOK QUANTITIES, SEARCHING BOOKS, DISPLAYING ALL BOOKS, REGISTERING STUDENTS, DISPLAYING REGISTERED STUDENTS, CHECKING OUT BOOKS, AND CHECKING IN BOOKS.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name="Freeform 7" id="7"/>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684811" y="1702697"/>
            <a:ext cx="7696197" cy="8147124"/>
          </a:xfrm>
          <a:custGeom>
            <a:avLst/>
            <a:gdLst/>
            <a:ahLst/>
            <a:cxnLst/>
            <a:rect r="r" b="b" t="t" l="l"/>
            <a:pathLst>
              <a:path h="8147124" w="7696197">
                <a:moveTo>
                  <a:pt x="0" y="0"/>
                </a:moveTo>
                <a:lnTo>
                  <a:pt x="7696197" y="0"/>
                </a:lnTo>
                <a:lnTo>
                  <a:pt x="7696197" y="8147124"/>
                </a:lnTo>
                <a:lnTo>
                  <a:pt x="0" y="8147124"/>
                </a:lnTo>
                <a:lnTo>
                  <a:pt x="0" y="0"/>
                </a:lnTo>
                <a:close/>
              </a:path>
            </a:pathLst>
          </a:custGeom>
          <a:blipFill>
            <a:blip r:embed="rId8"/>
            <a:stretch>
              <a:fillRect l="-5180" t="-2108" r="-97560" b="-5621"/>
            </a:stretch>
          </a:blipFill>
        </p:spPr>
      </p:sp>
      <p:sp>
        <p:nvSpPr>
          <p:cNvPr name="Freeform 10" id="10"/>
          <p:cNvSpPr/>
          <p:nvPr/>
        </p:nvSpPr>
        <p:spPr>
          <a:xfrm flipH="false" flipV="false" rot="0">
            <a:off x="6183085" y="428024"/>
            <a:ext cx="7378568" cy="7834557"/>
          </a:xfrm>
          <a:custGeom>
            <a:avLst/>
            <a:gdLst/>
            <a:ahLst/>
            <a:cxnLst/>
            <a:rect r="r" b="b" t="t" l="l"/>
            <a:pathLst>
              <a:path h="7834557" w="7378568">
                <a:moveTo>
                  <a:pt x="0" y="0"/>
                </a:moveTo>
                <a:lnTo>
                  <a:pt x="7378568" y="0"/>
                </a:lnTo>
                <a:lnTo>
                  <a:pt x="7378568" y="7834557"/>
                </a:lnTo>
                <a:lnTo>
                  <a:pt x="0" y="7834557"/>
                </a:lnTo>
                <a:lnTo>
                  <a:pt x="0" y="0"/>
                </a:lnTo>
                <a:close/>
              </a:path>
            </a:pathLst>
          </a:custGeom>
          <a:blipFill>
            <a:blip r:embed="rId9"/>
            <a:stretch>
              <a:fillRect l="-5068" t="-1913" r="-122428" b="-18605"/>
            </a:stretch>
          </a:blipFill>
        </p:spPr>
      </p:sp>
      <p:sp>
        <p:nvSpPr>
          <p:cNvPr name="TextBox 11" id="11"/>
          <p:cNvSpPr txBox="true"/>
          <p:nvPr/>
        </p:nvSpPr>
        <p:spPr>
          <a:xfrm rot="0">
            <a:off x="1769807" y="877772"/>
            <a:ext cx="1890833"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BOOK.JAVA</a:t>
            </a:r>
          </a:p>
        </p:txBody>
      </p:sp>
      <p:sp>
        <p:nvSpPr>
          <p:cNvPr name="TextBox 12" id="12"/>
          <p:cNvSpPr txBox="true"/>
          <p:nvPr/>
        </p:nvSpPr>
        <p:spPr>
          <a:xfrm rot="0">
            <a:off x="13706513" y="3042092"/>
            <a:ext cx="4104981" cy="3874557"/>
          </a:xfrm>
          <a:prstGeom prst="rect">
            <a:avLst/>
          </a:prstGeom>
        </p:spPr>
        <p:txBody>
          <a:bodyPr anchor="t" rtlCol="false" tIns="0" lIns="0" bIns="0" rIns="0">
            <a:spAutoFit/>
          </a:bodyPr>
          <a:lstStyle/>
          <a:p>
            <a:pPr>
              <a:lnSpc>
                <a:spcPts val="2216"/>
              </a:lnSpc>
              <a:spcBef>
                <a:spcPct val="0"/>
              </a:spcBef>
            </a:pPr>
          </a:p>
          <a:p>
            <a:pPr>
              <a:lnSpc>
                <a:spcPts val="2216"/>
              </a:lnSpc>
              <a:spcBef>
                <a:spcPct val="0"/>
              </a:spcBef>
            </a:pPr>
            <a:r>
              <a:rPr lang="en-US" sz="1583">
                <a:solidFill>
                  <a:srgbClr val="FFFFFF"/>
                </a:solidFill>
                <a:latin typeface="Poppins"/>
              </a:rPr>
              <a:t>THIS CLASS REPRESENTS A BOOK IN THE LIBRARY. IT HAS PRIVATE FIELDS FOR THE SERIAL NUMBER, BOOK NAME, AUTHOR NAME, BOOK QUANTITY, AND AVAILABLE BOOK QUANTITY.</a:t>
            </a:r>
          </a:p>
          <a:p>
            <a:pPr>
              <a:lnSpc>
                <a:spcPts val="2216"/>
              </a:lnSpc>
              <a:spcBef>
                <a:spcPct val="0"/>
              </a:spcBef>
            </a:pPr>
            <a:r>
              <a:rPr lang="en-US" sz="1583">
                <a:solidFill>
                  <a:srgbClr val="FFFFFF"/>
                </a:solidFill>
                <a:latin typeface="Poppins"/>
              </a:rPr>
              <a:t>THE CONSTRUCTOR IS PRIVATE TO PREVENT DIRECT INSTANTIATION. INSTEAD, THE ADDBOOK() METHOD IN THE BOOKS CLASS IS RESPONSIBLE FOR CREATING BOOK OBJECTS.</a:t>
            </a:r>
          </a:p>
          <a:p>
            <a:pPr>
              <a:lnSpc>
                <a:spcPts val="2216"/>
              </a:lnSpc>
              <a:spcBef>
                <a:spcPct val="0"/>
              </a:spcBef>
            </a:pPr>
            <a:r>
              <a:rPr lang="en-US" sz="1583">
                <a:solidFill>
                  <a:srgbClr val="FFFFFF"/>
                </a:solidFill>
                <a:latin typeface="Poppins"/>
              </a:rPr>
              <a:t>THE CLASS PROVIDES GETTERS AND SETTERS FOR ACCESSING AND MODIFYING THE BOOK DETAILS.</a:t>
            </a:r>
          </a:p>
        </p:txBody>
      </p:sp>
      <p:sp>
        <p:nvSpPr>
          <p:cNvPr name="TextBox 13" id="13"/>
          <p:cNvSpPr txBox="true"/>
          <p:nvPr/>
        </p:nvSpPr>
        <p:spPr>
          <a:xfrm rot="0">
            <a:off x="6186321" y="2753576"/>
            <a:ext cx="5915358" cy="1112044"/>
          </a:xfrm>
          <a:prstGeom prst="rect">
            <a:avLst/>
          </a:prstGeom>
        </p:spPr>
        <p:txBody>
          <a:bodyPr anchor="t" rtlCol="false" tIns="0" lIns="0" bIns="0" rIns="0">
            <a:spAutoFit/>
          </a:bodyPr>
          <a:lstStyle/>
          <a:p>
            <a:pPr algn="ctr">
              <a:lnSpc>
                <a:spcPts val="8268"/>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name="Freeform 7" id="7"/>
          <p:cNvSpPr/>
          <p:nvPr/>
        </p:nvSpPr>
        <p:spPr>
          <a:xfrm flipH="false" flipV="false" rot="0">
            <a:off x="15474858" y="3756480"/>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684811" y="1702697"/>
            <a:ext cx="6414547" cy="7993737"/>
          </a:xfrm>
          <a:custGeom>
            <a:avLst/>
            <a:gdLst/>
            <a:ahLst/>
            <a:cxnLst/>
            <a:rect r="r" b="b" t="t" l="l"/>
            <a:pathLst>
              <a:path h="7993737" w="6414547">
                <a:moveTo>
                  <a:pt x="0" y="0"/>
                </a:moveTo>
                <a:lnTo>
                  <a:pt x="6414548" y="0"/>
                </a:lnTo>
                <a:lnTo>
                  <a:pt x="6414548" y="7993737"/>
                </a:lnTo>
                <a:lnTo>
                  <a:pt x="0" y="7993737"/>
                </a:lnTo>
                <a:lnTo>
                  <a:pt x="0" y="0"/>
                </a:lnTo>
                <a:close/>
              </a:path>
            </a:pathLst>
          </a:custGeom>
          <a:blipFill>
            <a:blip r:embed="rId8"/>
            <a:stretch>
              <a:fillRect l="-5331" t="-2370" r="-133951" b="-5636"/>
            </a:stretch>
          </a:blipFill>
        </p:spPr>
      </p:sp>
      <p:sp>
        <p:nvSpPr>
          <p:cNvPr name="Freeform 10" id="10"/>
          <p:cNvSpPr/>
          <p:nvPr/>
        </p:nvSpPr>
        <p:spPr>
          <a:xfrm flipH="false" flipV="false" rot="0">
            <a:off x="5415566" y="0"/>
            <a:ext cx="5660766" cy="6955746"/>
          </a:xfrm>
          <a:custGeom>
            <a:avLst/>
            <a:gdLst/>
            <a:ahLst/>
            <a:cxnLst/>
            <a:rect r="r" b="b" t="t" l="l"/>
            <a:pathLst>
              <a:path h="6955746" w="5660766">
                <a:moveTo>
                  <a:pt x="0" y="0"/>
                </a:moveTo>
                <a:lnTo>
                  <a:pt x="5660766" y="0"/>
                </a:lnTo>
                <a:lnTo>
                  <a:pt x="5660766" y="6955746"/>
                </a:lnTo>
                <a:lnTo>
                  <a:pt x="0" y="6955746"/>
                </a:lnTo>
                <a:lnTo>
                  <a:pt x="0" y="0"/>
                </a:lnTo>
                <a:close/>
              </a:path>
            </a:pathLst>
          </a:custGeom>
          <a:blipFill>
            <a:blip r:embed="rId9"/>
            <a:stretch>
              <a:fillRect l="-5296" t="-2785" r="-132431" b="-6040"/>
            </a:stretch>
          </a:blipFill>
        </p:spPr>
      </p:sp>
      <p:sp>
        <p:nvSpPr>
          <p:cNvPr name="Freeform 11" id="11"/>
          <p:cNvSpPr/>
          <p:nvPr/>
        </p:nvSpPr>
        <p:spPr>
          <a:xfrm flipH="false" flipV="false" rot="0">
            <a:off x="10130583" y="3577448"/>
            <a:ext cx="5344275" cy="5680852"/>
          </a:xfrm>
          <a:custGeom>
            <a:avLst/>
            <a:gdLst/>
            <a:ahLst/>
            <a:cxnLst/>
            <a:rect r="r" b="b" t="t" l="l"/>
            <a:pathLst>
              <a:path h="5680852" w="5344275">
                <a:moveTo>
                  <a:pt x="0" y="0"/>
                </a:moveTo>
                <a:lnTo>
                  <a:pt x="5344275" y="0"/>
                </a:lnTo>
                <a:lnTo>
                  <a:pt x="5344275" y="5680852"/>
                </a:lnTo>
                <a:lnTo>
                  <a:pt x="0" y="5680852"/>
                </a:lnTo>
                <a:lnTo>
                  <a:pt x="0" y="0"/>
                </a:lnTo>
                <a:close/>
              </a:path>
            </a:pathLst>
          </a:custGeom>
          <a:blipFill>
            <a:blip r:embed="rId10"/>
            <a:stretch>
              <a:fillRect l="-6775" t="-4134" r="-145030" b="-29114"/>
            </a:stretch>
          </a:blipFill>
        </p:spPr>
      </p:sp>
      <p:sp>
        <p:nvSpPr>
          <p:cNvPr name="TextBox 12" id="12"/>
          <p:cNvSpPr txBox="true"/>
          <p:nvPr/>
        </p:nvSpPr>
        <p:spPr>
          <a:xfrm rot="0">
            <a:off x="1769807" y="877772"/>
            <a:ext cx="1890833"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BOOKS.JAVA</a:t>
            </a:r>
          </a:p>
        </p:txBody>
      </p:sp>
      <p:sp>
        <p:nvSpPr>
          <p:cNvPr name="TextBox 13" id="13"/>
          <p:cNvSpPr txBox="true"/>
          <p:nvPr/>
        </p:nvSpPr>
        <p:spPr>
          <a:xfrm rot="0">
            <a:off x="11362082" y="17831"/>
            <a:ext cx="6529010" cy="3322107"/>
          </a:xfrm>
          <a:prstGeom prst="rect">
            <a:avLst/>
          </a:prstGeom>
        </p:spPr>
        <p:txBody>
          <a:bodyPr anchor="t" rtlCol="false" tIns="0" lIns="0" bIns="0" rIns="0">
            <a:spAutoFit/>
          </a:bodyPr>
          <a:lstStyle/>
          <a:p>
            <a:pPr algn="just">
              <a:lnSpc>
                <a:spcPts val="2216"/>
              </a:lnSpc>
              <a:spcBef>
                <a:spcPct val="0"/>
              </a:spcBef>
            </a:pPr>
          </a:p>
          <a:p>
            <a:pPr algn="just">
              <a:lnSpc>
                <a:spcPts val="2216"/>
              </a:lnSpc>
              <a:spcBef>
                <a:spcPct val="0"/>
              </a:spcBef>
            </a:pPr>
            <a:r>
              <a:rPr lang="en-US" sz="1583">
                <a:solidFill>
                  <a:srgbClr val="FFFFFF"/>
                </a:solidFill>
                <a:latin typeface="Poppins"/>
              </a:rPr>
              <a:t>THIS CLASS REPRESENTS THE BOOK INVENTORY IN THE LIBRARY. IT MAINTAINS AN ARRAY OF BOOK OBJECTS AND A COUNT OF THE NUMBER OF BOOKS.</a:t>
            </a:r>
          </a:p>
          <a:p>
            <a:pPr algn="just">
              <a:lnSpc>
                <a:spcPts val="2216"/>
              </a:lnSpc>
              <a:spcBef>
                <a:spcPct val="0"/>
              </a:spcBef>
            </a:pPr>
            <a:r>
              <a:rPr lang="en-US" sz="1583">
                <a:solidFill>
                  <a:srgbClr val="FFFFFF"/>
                </a:solidFill>
                <a:latin typeface="Poppins"/>
              </a:rPr>
              <a:t>THE CLASS FOLLOWS THE SINGLETON PATTERN, ENSURING THAT ONLY ONE INSTANCE OF THE BOOKS CLASS EXISTS.</a:t>
            </a:r>
          </a:p>
          <a:p>
            <a:pPr algn="just">
              <a:lnSpc>
                <a:spcPts val="2216"/>
              </a:lnSpc>
              <a:spcBef>
                <a:spcPct val="0"/>
              </a:spcBef>
            </a:pPr>
            <a:r>
              <a:rPr lang="en-US" sz="1583">
                <a:solidFill>
                  <a:srgbClr val="FFFFFF"/>
                </a:solidFill>
                <a:latin typeface="Poppins"/>
              </a:rPr>
              <a:t>THE ADDBOOK() METHOD ADDS A BOOK TO THE INVENTORY AFTER CHECKING FOR DUPLICATES BASED ON BOOK NAME AND SERIAL NUMBER.</a:t>
            </a:r>
          </a:p>
          <a:p>
            <a:pPr algn="just">
              <a:lnSpc>
                <a:spcPts val="2216"/>
              </a:lnSpc>
              <a:spcBef>
                <a:spcPct val="0"/>
              </a:spcBef>
            </a:pPr>
            <a:r>
              <a:rPr lang="en-US" sz="1583">
                <a:solidFill>
                  <a:srgbClr val="FFFFFF"/>
                </a:solidFill>
                <a:latin typeface="Poppins"/>
              </a:rPr>
              <a:t>THE CLASS PROVIDES METHODS FOR SEARCHING BOOKS BY SERIAL NUMBER AND AUTHOR NAME, UPGRADING THE QUANTITY OF A BOOK, AND DISPLAYING ALL BOOKS IN THE INVENTORY.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DAFklOzw4cY</dc:identifier>
  <dcterms:modified xsi:type="dcterms:W3CDTF">2011-08-01T06:04:30Z</dcterms:modified>
  <cp:revision>1</cp:revision>
  <dc:title>borrowing book at the library</dc:title>
</cp:coreProperties>
</file>